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32</c:v>
                </c:pt>
              </c:strCache>
            </c:strRef>
          </c:tx>
          <c:cat>
            <c:strRef>
              <c:f>Sheet1!$A$2:$A$7</c:f>
              <c:strCache>
                <c:ptCount val="6"/>
                <c:pt idx="0">
                  <c:v>physician care</c:v>
                </c:pt>
                <c:pt idx="1">
                  <c:v>clinical service</c:v>
                </c:pt>
                <c:pt idx="2">
                  <c:v>home health care</c:v>
                </c:pt>
                <c:pt idx="3">
                  <c:v>gvt.public heath</c:v>
                </c:pt>
                <c:pt idx="4">
                  <c:v>insurance health</c:v>
                </c:pt>
                <c:pt idx="5">
                  <c:v>other health care</c:v>
                </c:pt>
              </c:strCache>
            </c:strRef>
          </c:cat>
          <c:val>
            <c:numRef>
              <c:f>Sheet1!$B$2:$B$7</c:f>
              <c:numCache>
                <c:formatCode>General</c:formatCode>
                <c:ptCount val="6"/>
                <c:pt idx="0">
                  <c:v>20</c:v>
                </c:pt>
                <c:pt idx="1">
                  <c:v>15</c:v>
                </c:pt>
                <c:pt idx="2">
                  <c:v>5</c:v>
                </c:pt>
                <c:pt idx="3">
                  <c:v>4</c:v>
                </c:pt>
                <c:pt idx="4">
                  <c:v>14</c:v>
                </c:pt>
              </c:numCache>
            </c:numRef>
          </c:val>
          <c:extLst>
            <c:ext xmlns:c16="http://schemas.microsoft.com/office/drawing/2014/chart" uri="{C3380CC4-5D6E-409C-BE32-E72D297353CC}">
              <c16:uniqueId val="{00000000-EEBD-40E1-9279-33C2FDA84FEC}"/>
            </c:ext>
          </c:extLst>
        </c:ser>
        <c:dLbls>
          <c:showLegendKey val="0"/>
          <c:showVal val="0"/>
          <c:showCatName val="0"/>
          <c:showSerName val="0"/>
          <c:showPercent val="0"/>
          <c:showBubbleSize val="0"/>
          <c:showLeaderLines val="1"/>
        </c:dLbls>
        <c:firstSliceAng val="0"/>
      </c:pieChart>
    </c:plotArea>
    <c:legend>
      <c:legendPos val="r"/>
      <c:overlay val="0"/>
    </c:legend>
    <c:plotVisOnly val="1"/>
    <c:dispBlanksAs val="gap"/>
    <c:showDLblsOverMax val="0"/>
  </c:chart>
  <c:txPr>
    <a:bodyPr/>
    <a:lstStyle/>
    <a:p>
      <a:pPr>
        <a:defRPr sz="1800"/>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FD17F85-3EBE-4AFB-877A-7C1003115ED4}" type="datetimeFigureOut">
              <a:rPr lang="en-US" smtClean="0"/>
              <a:t>7/29/2020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EA36122-6F3A-4EFA-BCB8-D0742E7058D3}" type="slidenum">
              <a:rPr lang="en-US" smtClean="0"/>
              <a:t>‹#›</a:t>
            </a:fld>
            <a:endParaRPr lang="en-US"/>
          </a:p>
        </p:txBody>
      </p:sp>
    </p:spTree>
    <p:extLst>
      <p:ext uri="{BB962C8B-B14F-4D97-AF65-F5344CB8AC3E}">
        <p14:creationId xmlns:p14="http://schemas.microsoft.com/office/powerpoint/2010/main" val="40281656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ight Triangle 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rot="19140000">
            <a:off x="817112" y="1730403"/>
            <a:ext cx="5648623" cy="1204306"/>
          </a:xfrm>
        </p:spPr>
        <p:txBody>
          <a:bodyPr bIns="9144" anchor="b"/>
          <a:lstStyle>
            <a:lvl1pPr>
              <a:defRPr sz="3200"/>
            </a:lvl1pPr>
          </a:lstStyle>
          <a:p>
            <a:r>
              <a:rPr lang="en-US"/>
              <a:t>Click to edit Master title style</a:t>
            </a:r>
            <a:endParaRPr lang="en-US" dirty="0"/>
          </a:p>
        </p:txBody>
      </p:sp>
      <p:sp>
        <p:nvSpPr>
          <p:cNvPr id="3" name="Subtitle 2"/>
          <p:cNvSpPr>
            <a:spLocks noGrp="1"/>
          </p:cNvSpPr>
          <p:nvPr>
            <p:ph type="subTitle" idx="1"/>
          </p:nvPr>
        </p:nvSpPr>
        <p:spPr>
          <a:xfrm rot="19140000">
            <a:off x="1212277" y="2470925"/>
            <a:ext cx="6511131"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a:t>Click to edit Master subtitle style</a:t>
            </a:r>
            <a:endParaRPr lang="en-US" dirty="0"/>
          </a:p>
        </p:txBody>
      </p:sp>
      <p:sp>
        <p:nvSpPr>
          <p:cNvPr id="4" name="Date Placeholder 3"/>
          <p:cNvSpPr>
            <a:spLocks noGrp="1"/>
          </p:cNvSpPr>
          <p:nvPr>
            <p:ph type="dt" sz="half" idx="10"/>
          </p:nvPr>
        </p:nvSpPr>
        <p:spPr/>
        <p:txBody>
          <a:bodyPr/>
          <a:lstStyle/>
          <a:p>
            <a:fld id="{8FD2FA9B-67D3-447C-A1F4-91B95AF1AB16}" type="datetime1">
              <a:rPr lang="en-US" smtClean="0"/>
              <a:t>7/29/2020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7ACADC-F79F-4EC2-A4B4-D3A1617A8955}"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4A1368C-865A-4055-8FD1-44AF465671A2}" type="datetime1">
              <a:rPr lang="en-US" smtClean="0"/>
              <a:t>7/29/2020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7ACADC-F79F-4EC2-A4B4-D3A1617A8955}"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p:cNvSpPr/>
          <p:nvPr/>
        </p:nvSpPr>
        <p:spPr>
          <a:xfrm>
            <a:off x="0" y="2647950"/>
            <a:ext cx="3571875"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819399" y="1726737"/>
            <a:ext cx="5650992"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a:t>Click to edit Master title style</a:t>
            </a:r>
            <a:endParaRPr lang="en-US" dirty="0"/>
          </a:p>
        </p:txBody>
      </p:sp>
      <p:sp>
        <p:nvSpPr>
          <p:cNvPr id="3" name="Text Placeholder 2"/>
          <p:cNvSpPr>
            <a:spLocks noGrp="1"/>
          </p:cNvSpPr>
          <p:nvPr>
            <p:ph type="body" idx="1"/>
          </p:nvPr>
        </p:nvSpPr>
        <p:spPr>
          <a:xfrm rot="19140000">
            <a:off x="1216152" y="2468304"/>
            <a:ext cx="6510528"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a:t>Click to edit Master text styles</a:t>
            </a:r>
          </a:p>
        </p:txBody>
      </p:sp>
      <p:sp>
        <p:nvSpPr>
          <p:cNvPr id="4" name="Date Placeholder 3"/>
          <p:cNvSpPr>
            <a:spLocks noGrp="1"/>
          </p:cNvSpPr>
          <p:nvPr>
            <p:ph type="dt" sz="half" idx="10"/>
          </p:nvPr>
        </p:nvSpPr>
        <p:spPr/>
        <p:txBody>
          <a:bodyPr/>
          <a:lstStyle/>
          <a:p>
            <a:fld id="{FD1A714A-17B1-48EA-AD3F-E0DFC163E780}" type="datetime1">
              <a:rPr lang="en-US" smtClean="0"/>
              <a:t>7/29/2020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7ACADC-F79F-4EC2-A4B4-D3A1617A8955}"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00016"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C7AD254-1D3C-4C8B-A478-76DD61FC7BAC}" type="datetime1">
              <a:rPr lang="en-US" smtClean="0"/>
              <a:t>7/29/2020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7ACADC-F79F-4EC2-A4B4-D3A1617A8955}" type="slidenum">
              <a:rPr lang="en-US" smtClean="0"/>
              <a:t>‹#›</a:t>
            </a:fld>
            <a:endParaRPr lang="en-US"/>
          </a:p>
        </p:txBody>
      </p:sp>
      <p:sp>
        <p:nvSpPr>
          <p:cNvPr id="8" name="Title 7"/>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822960"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a:t>Click to edit Master text styles</a:t>
            </a:r>
          </a:p>
        </p:txBody>
      </p:sp>
      <p:sp>
        <p:nvSpPr>
          <p:cNvPr id="4" name="Content Placeholder 3"/>
          <p:cNvSpPr>
            <a:spLocks noGrp="1"/>
          </p:cNvSpPr>
          <p:nvPr>
            <p:ph sz="half" idx="2"/>
          </p:nvPr>
        </p:nvSpPr>
        <p:spPr>
          <a:xfrm>
            <a:off x="819150"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00016"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a:t>Click to edit Master text styles</a:t>
            </a:r>
          </a:p>
        </p:txBody>
      </p:sp>
      <p:sp>
        <p:nvSpPr>
          <p:cNvPr id="6" name="Content Placeholder 5"/>
          <p:cNvSpPr>
            <a:spLocks noGrp="1"/>
          </p:cNvSpPr>
          <p:nvPr>
            <p:ph sz="quarter" idx="4"/>
          </p:nvPr>
        </p:nvSpPr>
        <p:spPr>
          <a:xfrm>
            <a:off x="4700016"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054EF38-51B6-4E55-B694-5AE4E6F13B80}" type="datetime1">
              <a:rPr lang="en-US" smtClean="0"/>
              <a:t>7/29/2020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B7ACADC-F79F-4EC2-A4B4-D3A1617A8955}"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0CB1633-8A04-4C08-A2D4-1FB4C428A31F}" type="datetime1">
              <a:rPr lang="en-US" smtClean="0"/>
              <a:t>7/29/2020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B7ACADC-F79F-4EC2-A4B4-D3A1617A8955}"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EDF5924-DDEA-4289-A0F4-DEBDCA23BAC4}" type="datetime1">
              <a:rPr lang="en-US" smtClean="0"/>
              <a:t>7/29/2020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B7ACADC-F79F-4EC2-A4B4-D3A1617A8955}"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Right Triangle 1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Triangle 17"/>
          <p:cNvSpPr/>
          <p:nvPr/>
        </p:nvSpPr>
        <p:spPr>
          <a:xfrm rot="5400000">
            <a:off x="433389" y="-433387"/>
            <a:ext cx="6858000" cy="7724778"/>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a:xfrm rot="19140000">
            <a:off x="784930" y="1576103"/>
            <a:ext cx="521208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a:t>Click to edit Master title style</a:t>
            </a:r>
            <a:endParaRPr lang="en-US" dirty="0"/>
          </a:p>
        </p:txBody>
      </p:sp>
      <p:sp>
        <p:nvSpPr>
          <p:cNvPr id="3" name="Content Placeholder 2"/>
          <p:cNvSpPr>
            <a:spLocks noGrp="1"/>
          </p:cNvSpPr>
          <p:nvPr>
            <p:ph idx="1"/>
          </p:nvPr>
        </p:nvSpPr>
        <p:spPr>
          <a:xfrm>
            <a:off x="4749552" y="2618912"/>
            <a:ext cx="380777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rot="19140000">
            <a:off x="1297954" y="2253385"/>
            <a:ext cx="5794760"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en-US"/>
              <a:t>Click to edit Master text styles</a:t>
            </a:r>
          </a:p>
        </p:txBody>
      </p:sp>
      <p:sp>
        <p:nvSpPr>
          <p:cNvPr id="5" name="Date Placeholder 4"/>
          <p:cNvSpPr>
            <a:spLocks noGrp="1"/>
          </p:cNvSpPr>
          <p:nvPr>
            <p:ph type="dt" sz="half" idx="10"/>
          </p:nvPr>
        </p:nvSpPr>
        <p:spPr/>
        <p:txBody>
          <a:bodyPr/>
          <a:lstStyle/>
          <a:p>
            <a:fld id="{6B1263FB-9E65-40D9-8CB0-F8D9FD81DB10}" type="datetime1">
              <a:rPr lang="en-US" smtClean="0"/>
              <a:t>7/29/2020</a:t>
            </a:fld>
            <a:endParaRPr lang="en-US"/>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en-US"/>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6B7ACADC-F79F-4EC2-A4B4-D3A1617A8955}"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028825" y="0"/>
            <a:ext cx="7115175"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en-US"/>
              <a:t>Click icon to add picture</a:t>
            </a:r>
            <a:endParaRPr lang="en-US" dirty="0"/>
          </a:p>
        </p:txBody>
      </p:sp>
      <p:sp>
        <p:nvSpPr>
          <p:cNvPr id="9" name="Right Triangle 8"/>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0" y="5048250"/>
            <a:ext cx="3571875"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671197" y="1717501"/>
            <a:ext cx="5486400" cy="867444"/>
          </a:xfrm>
        </p:spPr>
        <p:txBody>
          <a:bodyPr anchor="b"/>
          <a:lstStyle>
            <a:lvl1pPr algn="l">
              <a:defRPr sz="2800" b="0">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rot="19140000">
            <a:off x="1143479" y="2180529"/>
            <a:ext cx="6096545"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40FF319-A97E-4EDD-860D-5CBF19D31484}" type="datetime1">
              <a:rPr lang="en-US" smtClean="0"/>
              <a:t>7/29/2020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7ACADC-F79F-4EC2-A4B4-D3A1617A8955}"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8135D92-6CF5-45FA-9EDC-F80B6ABCE920}" type="datetime1">
              <a:rPr lang="en-US" smtClean="0"/>
              <a:t>7/29/2020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7ACADC-F79F-4EC2-A4B4-D3A1617A8955}"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67836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274639"/>
            <a:ext cx="6019800" cy="46783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777813E-880E-4158-92D2-CA4BE42CE0A8}" type="datetime1">
              <a:rPr lang="en-US" smtClean="0"/>
              <a:t>7/29/2020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7ACADC-F79F-4EC2-A4B4-D3A1617A8955}"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2382" y="5050633"/>
            <a:ext cx="3574257"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5051292"/>
            <a:ext cx="9146380"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822960" y="365760"/>
            <a:ext cx="7520940" cy="54864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822960" y="1100628"/>
            <a:ext cx="7520940" cy="357984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19140000">
            <a:off x="201168" y="5870448"/>
            <a:ext cx="2176272" cy="201168"/>
          </a:xfrm>
          <a:prstGeom prst="rect">
            <a:avLst/>
          </a:prstGeom>
        </p:spPr>
        <p:txBody>
          <a:bodyPr vert="horz" lIns="91440" tIns="45720" rIns="91440" bIns="45720" rtlCol="0" anchor="ctr"/>
          <a:lstStyle>
            <a:lvl1pPr algn="l">
              <a:defRPr sz="1200">
                <a:solidFill>
                  <a:srgbClr val="FFFFFF"/>
                </a:solidFill>
              </a:defRPr>
            </a:lvl1pPr>
          </a:lstStyle>
          <a:p>
            <a:fld id="{468824CA-7A82-43E4-9CA1-996358E4898E}" type="datetime1">
              <a:rPr lang="en-US" smtClean="0"/>
              <a:t>7/29/2020</a:t>
            </a:fld>
            <a:endParaRPr lang="en-US"/>
          </a:p>
        </p:txBody>
      </p:sp>
      <p:sp>
        <p:nvSpPr>
          <p:cNvPr id="5" name="Footer Placeholder 4"/>
          <p:cNvSpPr>
            <a:spLocks noGrp="1"/>
          </p:cNvSpPr>
          <p:nvPr>
            <p:ph type="ftr" sz="quarter" idx="3"/>
          </p:nvPr>
        </p:nvSpPr>
        <p:spPr>
          <a:xfrm>
            <a:off x="3517514" y="6285122"/>
            <a:ext cx="4724400" cy="274320"/>
          </a:xfrm>
          <a:prstGeom prst="rect">
            <a:avLst/>
          </a:prstGeom>
        </p:spPr>
        <p:txBody>
          <a:bodyPr vert="horz" lIns="91440" tIns="45720" rIns="91440" bIns="45720" rtlCol="0" anchor="ctr"/>
          <a:lstStyle>
            <a:lvl1pPr algn="r">
              <a:defRPr sz="1000" cap="all" spc="200" baseline="0">
                <a:solidFill>
                  <a:srgbClr val="FFFFFF"/>
                </a:solidFill>
              </a:defRPr>
            </a:lvl1pPr>
          </a:lstStyle>
          <a:p>
            <a:endParaRPr lang="en-US"/>
          </a:p>
        </p:txBody>
      </p:sp>
      <p:sp>
        <p:nvSpPr>
          <p:cNvPr id="6" name="Slide Number Placeholder 5"/>
          <p:cNvSpPr>
            <a:spLocks noGrp="1"/>
          </p:cNvSpPr>
          <p:nvPr>
            <p:ph type="sldNum" sz="quarter" idx="4"/>
          </p:nvPr>
        </p:nvSpPr>
        <p:spPr>
          <a:xfrm>
            <a:off x="8401038" y="6170822"/>
            <a:ext cx="50292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fld id="{6B7ACADC-F79F-4EC2-A4B4-D3A1617A8955}"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l" defTabSz="914400" rtl="0"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1"/>
            <a:ext cx="7772400" cy="1219199"/>
          </a:xfrm>
        </p:spPr>
        <p:txBody>
          <a:bodyPr>
            <a:normAutofit/>
          </a:bodyPr>
          <a:lstStyle/>
          <a:p>
            <a:r>
              <a:rPr lang="en-US" dirty="0">
                <a:latin typeface="Bahnschrift" pitchFamily="34" charset="0"/>
              </a:rPr>
              <a:t>Government expenditure on health care</a:t>
            </a:r>
            <a:r>
              <a:rPr lang="en-US" dirty="0"/>
              <a:t>.</a:t>
            </a:r>
          </a:p>
        </p:txBody>
      </p:sp>
      <p:sp>
        <p:nvSpPr>
          <p:cNvPr id="3" name="Subtitle 2"/>
          <p:cNvSpPr>
            <a:spLocks noGrp="1"/>
          </p:cNvSpPr>
          <p:nvPr>
            <p:ph type="subTitle" idx="1"/>
          </p:nvPr>
        </p:nvSpPr>
        <p:spPr>
          <a:xfrm>
            <a:off x="533400" y="1981200"/>
            <a:ext cx="7848600" cy="3657600"/>
          </a:xfrm>
        </p:spPr>
        <p:txBody>
          <a:bodyPr/>
          <a:lstStyle/>
          <a:p>
            <a:r>
              <a:rPr lang="en-US" dirty="0"/>
              <a:t>Student name</a:t>
            </a:r>
          </a:p>
          <a:p>
            <a:r>
              <a:rPr lang="en-US" dirty="0"/>
              <a:t>Professor</a:t>
            </a:r>
          </a:p>
          <a:p>
            <a:r>
              <a:rPr lang="en-US" dirty="0"/>
              <a:t>Course</a:t>
            </a:r>
          </a:p>
          <a:p>
            <a:r>
              <a:rPr lang="en-US" dirty="0"/>
              <a:t>Date</a:t>
            </a:r>
          </a:p>
          <a:p>
            <a:endParaRPr lang="en-US" dirty="0"/>
          </a:p>
        </p:txBody>
      </p:sp>
      <p:sp>
        <p:nvSpPr>
          <p:cNvPr id="4" name="Slide Number Placeholder 3"/>
          <p:cNvSpPr>
            <a:spLocks noGrp="1"/>
          </p:cNvSpPr>
          <p:nvPr>
            <p:ph type="sldNum" sz="quarter" idx="12"/>
          </p:nvPr>
        </p:nvSpPr>
        <p:spPr/>
        <p:txBody>
          <a:bodyPr/>
          <a:lstStyle/>
          <a:p>
            <a:fld id="{6B7ACADC-F79F-4EC2-A4B4-D3A1617A8955}" type="slidenum">
              <a:rPr lang="en-US" smtClean="0"/>
              <a:t>1</a:t>
            </a:fld>
            <a:endParaRPr lang="en-US"/>
          </a:p>
        </p:txBody>
      </p:sp>
    </p:spTree>
    <p:extLst>
      <p:ext uri="{BB962C8B-B14F-4D97-AF65-F5344CB8AC3E}">
        <p14:creationId xmlns:p14="http://schemas.microsoft.com/office/powerpoint/2010/main" val="6272814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Government expenditure in </a:t>
            </a:r>
            <a:r>
              <a:rPr lang="en-US" dirty="0" err="1"/>
              <a:t>u.s</a:t>
            </a:r>
            <a:endParaRPr lang="en-US" dirty="0"/>
          </a:p>
        </p:txBody>
      </p:sp>
      <p:sp>
        <p:nvSpPr>
          <p:cNvPr id="3" name="Content Placeholder 2"/>
          <p:cNvSpPr>
            <a:spLocks noGrp="1"/>
          </p:cNvSpPr>
          <p:nvPr>
            <p:ph idx="1"/>
          </p:nvPr>
        </p:nvSpPr>
        <p:spPr/>
        <p:txBody>
          <a:bodyPr>
            <a:normAutofit lnSpcReduction="10000"/>
          </a:bodyPr>
          <a:lstStyle/>
          <a:p>
            <a:r>
              <a:rPr lang="en-US" sz="2400" dirty="0"/>
              <a:t>		</a:t>
            </a:r>
            <a:r>
              <a:rPr lang="en-US" sz="2400" b="0" dirty="0"/>
              <a:t>In last year, the government of united states spent about  $7.3 trillion in all-out government use and $21.4 trillion absolute GDP which is about 34%. This administration absolute bars spending by government undertakings which sell merchandise and ventures "to families and organizations in market exchange</a:t>
            </a:r>
            <a:r>
              <a:rPr lang="en-US" b="0" dirty="0"/>
              <a:t>. </a:t>
            </a:r>
            <a:r>
              <a:rPr lang="en-US" sz="2400" b="0" dirty="0"/>
              <a:t>One of the sector among all the other expenditure is health care (Martinez, 2020).. Below I discuss how the government of the united states spends money in health care.</a:t>
            </a:r>
          </a:p>
          <a:p>
            <a:endParaRPr lang="en-US" dirty="0"/>
          </a:p>
        </p:txBody>
      </p:sp>
      <p:sp>
        <p:nvSpPr>
          <p:cNvPr id="4" name="Slide Number Placeholder 3"/>
          <p:cNvSpPr>
            <a:spLocks noGrp="1"/>
          </p:cNvSpPr>
          <p:nvPr>
            <p:ph type="sldNum" sz="quarter" idx="12"/>
          </p:nvPr>
        </p:nvSpPr>
        <p:spPr/>
        <p:txBody>
          <a:bodyPr/>
          <a:lstStyle/>
          <a:p>
            <a:fld id="{6B7ACADC-F79F-4EC2-A4B4-D3A1617A8955}" type="slidenum">
              <a:rPr lang="en-US" smtClean="0"/>
              <a:t>2</a:t>
            </a:fld>
            <a:endParaRPr lang="en-US"/>
          </a:p>
        </p:txBody>
      </p:sp>
    </p:spTree>
    <p:extLst>
      <p:ext uri="{BB962C8B-B14F-4D97-AF65-F5344CB8AC3E}">
        <p14:creationId xmlns:p14="http://schemas.microsoft.com/office/powerpoint/2010/main" val="38230686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382000" cy="1295400"/>
          </a:xfrm>
        </p:spPr>
        <p:txBody>
          <a:bodyPr/>
          <a:lstStyle/>
          <a:p>
            <a:r>
              <a:rPr lang="en-US" dirty="0"/>
              <a:t>GOVERNMENT EXPENDITURE ON HEALTH CENTRES.</a:t>
            </a:r>
            <a:br>
              <a:rPr lang="en-US" dirty="0"/>
            </a:br>
            <a:endParaRPr lang="en-US" dirty="0"/>
          </a:p>
        </p:txBody>
      </p:sp>
      <p:sp>
        <p:nvSpPr>
          <p:cNvPr id="3" name="Content Placeholder 2"/>
          <p:cNvSpPr>
            <a:spLocks noGrp="1"/>
          </p:cNvSpPr>
          <p:nvPr>
            <p:ph idx="1"/>
          </p:nvPr>
        </p:nvSpPr>
        <p:spPr>
          <a:xfrm>
            <a:off x="381000" y="1219200"/>
            <a:ext cx="8458200" cy="3461277"/>
          </a:xfrm>
        </p:spPr>
        <p:txBody>
          <a:bodyPr/>
          <a:lstStyle/>
          <a:p>
            <a:r>
              <a:rPr lang="en-US" dirty="0"/>
              <a:t>		</a:t>
            </a:r>
            <a:r>
              <a:rPr lang="en-US" sz="2400" b="0" dirty="0"/>
              <a:t>There is some essential expenditure that is mandatory in the united states of America (Martinez, 2020). One of the sector among all the other expenditure is health care. Below I discuss how the government of the united states spends money in health care. This administration absolute bars spending by government undertakings which sell merchandise and ventures "to families and organizations in market exchange. Which is administration endeavors" incorporate the U.S </a:t>
            </a:r>
          </a:p>
          <a:p>
            <a:endParaRPr lang="en-US" sz="2400" b="0" dirty="0"/>
          </a:p>
        </p:txBody>
      </p:sp>
      <p:sp>
        <p:nvSpPr>
          <p:cNvPr id="4" name="Slide Number Placeholder 3"/>
          <p:cNvSpPr>
            <a:spLocks noGrp="1"/>
          </p:cNvSpPr>
          <p:nvPr>
            <p:ph type="sldNum" sz="quarter" idx="12"/>
          </p:nvPr>
        </p:nvSpPr>
        <p:spPr/>
        <p:txBody>
          <a:bodyPr/>
          <a:lstStyle/>
          <a:p>
            <a:fld id="{6B7ACADC-F79F-4EC2-A4B4-D3A1617A8955}" type="slidenum">
              <a:rPr lang="en-US" smtClean="0"/>
              <a:t>3</a:t>
            </a:fld>
            <a:endParaRPr lang="en-US"/>
          </a:p>
        </p:txBody>
      </p:sp>
    </p:spTree>
    <p:extLst>
      <p:ext uri="{BB962C8B-B14F-4D97-AF65-F5344CB8AC3E}">
        <p14:creationId xmlns:p14="http://schemas.microsoft.com/office/powerpoint/2010/main" val="41516702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Heath expenditure in united states annually.</a:t>
            </a:r>
          </a:p>
        </p:txBody>
      </p:sp>
      <p:sp>
        <p:nvSpPr>
          <p:cNvPr id="3" name="Content Placeholder 2"/>
          <p:cNvSpPr>
            <a:spLocks noGrp="1"/>
          </p:cNvSpPr>
          <p:nvPr>
            <p:ph idx="1"/>
          </p:nvPr>
        </p:nvSpPr>
        <p:spPr>
          <a:xfrm>
            <a:off x="822960" y="1219200"/>
            <a:ext cx="7520940" cy="3429000"/>
          </a:xfrm>
        </p:spPr>
        <p:txBody>
          <a:bodyPr>
            <a:normAutofit/>
          </a:bodyPr>
          <a:lstStyle/>
          <a:p>
            <a:r>
              <a:rPr lang="en-US" sz="2400" dirty="0"/>
              <a:t>		</a:t>
            </a:r>
            <a:r>
              <a:rPr lang="en-US" sz="2400" b="0" dirty="0"/>
              <a:t>These expenditures include health care, long term care, medical goods and services, gathered taxes, supplementary services, and protective and public health services like the wellbeing of people. According to the statistics, the cost of wellbeing is very expensive. It accounts for 90% expenditure of the state in an year. This is information according to the year 2019 (Martinez, 2020).</a:t>
            </a:r>
          </a:p>
        </p:txBody>
      </p:sp>
      <p:sp>
        <p:nvSpPr>
          <p:cNvPr id="4" name="Slide Number Placeholder 3"/>
          <p:cNvSpPr>
            <a:spLocks noGrp="1"/>
          </p:cNvSpPr>
          <p:nvPr>
            <p:ph type="sldNum" sz="quarter" idx="12"/>
          </p:nvPr>
        </p:nvSpPr>
        <p:spPr/>
        <p:txBody>
          <a:bodyPr/>
          <a:lstStyle/>
          <a:p>
            <a:fld id="{6B7ACADC-F79F-4EC2-A4B4-D3A1617A8955}" type="slidenum">
              <a:rPr lang="en-US" smtClean="0"/>
              <a:t>4</a:t>
            </a:fld>
            <a:endParaRPr lang="en-US"/>
          </a:p>
        </p:txBody>
      </p:sp>
    </p:spTree>
    <p:extLst>
      <p:ext uri="{BB962C8B-B14F-4D97-AF65-F5344CB8AC3E}">
        <p14:creationId xmlns:p14="http://schemas.microsoft.com/office/powerpoint/2010/main" val="29835864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066800"/>
          </a:xfrm>
        </p:spPr>
        <p:txBody>
          <a:bodyPr/>
          <a:lstStyle/>
          <a:p>
            <a:r>
              <a:rPr lang="en-US" dirty="0"/>
              <a:t>Heath expenditure in united states annually</a:t>
            </a:r>
          </a:p>
        </p:txBody>
      </p:sp>
      <p:sp>
        <p:nvSpPr>
          <p:cNvPr id="3" name="Content Placeholder 2"/>
          <p:cNvSpPr>
            <a:spLocks noGrp="1"/>
          </p:cNvSpPr>
          <p:nvPr>
            <p:ph idx="1"/>
          </p:nvPr>
        </p:nvSpPr>
        <p:spPr>
          <a:xfrm>
            <a:off x="822960" y="1447800"/>
            <a:ext cx="7520940" cy="3429000"/>
          </a:xfrm>
        </p:spPr>
        <p:txBody>
          <a:bodyPr>
            <a:normAutofit/>
          </a:bodyPr>
          <a:lstStyle/>
          <a:p>
            <a:r>
              <a:rPr lang="en-US" sz="2400" dirty="0"/>
              <a:t>		</a:t>
            </a:r>
            <a:r>
              <a:rPr lang="en-US" sz="2400" b="0" dirty="0"/>
              <a:t>As indicated by government information, while the costliest 1% of patients represent 20% of all medicinal services spending in the United States (Himmelstein, 2020). About 10% of the populace devours 63% of the all-out medicinal services dollars in the nation. Individuals with at least three ceaseless ailment conditions by and large fall into that around 1% classification. </a:t>
            </a:r>
          </a:p>
        </p:txBody>
      </p:sp>
      <p:sp>
        <p:nvSpPr>
          <p:cNvPr id="4" name="Slide Number Placeholder 3"/>
          <p:cNvSpPr>
            <a:spLocks noGrp="1"/>
          </p:cNvSpPr>
          <p:nvPr>
            <p:ph type="sldNum" sz="quarter" idx="12"/>
          </p:nvPr>
        </p:nvSpPr>
        <p:spPr/>
        <p:txBody>
          <a:bodyPr/>
          <a:lstStyle/>
          <a:p>
            <a:fld id="{6B7ACADC-F79F-4EC2-A4B4-D3A1617A8955}" type="slidenum">
              <a:rPr lang="en-US" smtClean="0"/>
              <a:t>5</a:t>
            </a:fld>
            <a:endParaRPr lang="en-US"/>
          </a:p>
        </p:txBody>
      </p:sp>
    </p:spTree>
    <p:extLst>
      <p:ext uri="{BB962C8B-B14F-4D97-AF65-F5344CB8AC3E}">
        <p14:creationId xmlns:p14="http://schemas.microsoft.com/office/powerpoint/2010/main" val="23617483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229600" cy="914400"/>
          </a:xfrm>
        </p:spPr>
        <p:txBody>
          <a:bodyPr/>
          <a:lstStyle/>
          <a:p>
            <a:r>
              <a:rPr lang="en-US" dirty="0"/>
              <a:t>A chart of health centres expenditure in 2019</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764897536"/>
              </p:ext>
            </p:extLst>
          </p:nvPr>
        </p:nvGraphicFramePr>
        <p:xfrm>
          <a:off x="152400" y="1066800"/>
          <a:ext cx="8763000" cy="3962400"/>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p:cNvSpPr>
            <a:spLocks noGrp="1"/>
          </p:cNvSpPr>
          <p:nvPr>
            <p:ph type="sldNum" sz="quarter" idx="12"/>
          </p:nvPr>
        </p:nvSpPr>
        <p:spPr/>
        <p:txBody>
          <a:bodyPr/>
          <a:lstStyle/>
          <a:p>
            <a:fld id="{6B7ACADC-F79F-4EC2-A4B4-D3A1617A8955}" type="slidenum">
              <a:rPr lang="en-US" smtClean="0"/>
              <a:t>6</a:t>
            </a:fld>
            <a:endParaRPr lang="en-US"/>
          </a:p>
        </p:txBody>
      </p:sp>
    </p:spTree>
    <p:extLst>
      <p:ext uri="{BB962C8B-B14F-4D97-AF65-F5344CB8AC3E}">
        <p14:creationId xmlns:p14="http://schemas.microsoft.com/office/powerpoint/2010/main" val="17565271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The 10 Essential Public Health Services</a:t>
            </a:r>
            <a:endParaRPr lang="en-US" dirty="0"/>
          </a:p>
        </p:txBody>
      </p:sp>
      <p:sp>
        <p:nvSpPr>
          <p:cNvPr id="4" name="Slide Number Placeholder 3"/>
          <p:cNvSpPr>
            <a:spLocks noGrp="1"/>
          </p:cNvSpPr>
          <p:nvPr>
            <p:ph type="sldNum" sz="quarter" idx="12"/>
          </p:nvPr>
        </p:nvSpPr>
        <p:spPr/>
        <p:txBody>
          <a:bodyPr/>
          <a:lstStyle/>
          <a:p>
            <a:fld id="{6B7ACADC-F79F-4EC2-A4B4-D3A1617A8955}" type="slidenum">
              <a:rPr lang="en-US" smtClean="0"/>
              <a:t>7</a:t>
            </a:fld>
            <a:endParaRPr lang="en-US"/>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709142" y="1100138"/>
            <a:ext cx="3801915" cy="3852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023781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References.</a:t>
            </a:r>
          </a:p>
        </p:txBody>
      </p:sp>
      <p:sp>
        <p:nvSpPr>
          <p:cNvPr id="3" name="Content Placeholder 2"/>
          <p:cNvSpPr>
            <a:spLocks noGrp="1"/>
          </p:cNvSpPr>
          <p:nvPr>
            <p:ph idx="1"/>
          </p:nvPr>
        </p:nvSpPr>
        <p:spPr/>
        <p:txBody>
          <a:bodyPr>
            <a:noAutofit/>
          </a:bodyPr>
          <a:lstStyle/>
          <a:p>
            <a:r>
              <a:rPr lang="en-US" sz="2400" b="0" dirty="0">
                <a:latin typeface="Bahnschrift" pitchFamily="34" charset="0"/>
              </a:rPr>
              <a:t>Himmelstein, D. U., Campbell, T., &amp; Woolhandler, S. (2020). Health care administrative costs in the United States and Canada, 2017. </a:t>
            </a:r>
            <a:r>
              <a:rPr lang="en-US" sz="2400" b="0" i="1" dirty="0">
                <a:latin typeface="Bahnschrift" pitchFamily="34" charset="0"/>
              </a:rPr>
              <a:t>Annals of Internal Medicine</a:t>
            </a:r>
            <a:r>
              <a:rPr lang="en-US" sz="2400" b="0" dirty="0">
                <a:latin typeface="Bahnschrift" pitchFamily="34" charset="0"/>
              </a:rPr>
              <a:t>, </a:t>
            </a:r>
            <a:r>
              <a:rPr lang="en-US" sz="2400" b="0" i="1" dirty="0">
                <a:latin typeface="Bahnschrift" pitchFamily="34" charset="0"/>
              </a:rPr>
              <a:t>172</a:t>
            </a:r>
            <a:r>
              <a:rPr lang="en-US" sz="2400" b="0" dirty="0">
                <a:latin typeface="Bahnschrift" pitchFamily="34" charset="0"/>
              </a:rPr>
              <a:t>(2), 134-142.</a:t>
            </a:r>
          </a:p>
          <a:p>
            <a:r>
              <a:rPr lang="en-US" sz="2400" b="0" dirty="0">
                <a:latin typeface="Bahnschrift" pitchFamily="34" charset="0"/>
              </a:rPr>
              <a:t>Martinez, G. S., Chu, J., Marachelian, A., &amp; Gomez, M. (2020). More Than Health Care: The Value of Addressing Health, Education, and Social Service Need Together Through Community Health Centers. </a:t>
            </a:r>
            <a:r>
              <a:rPr lang="en-US" sz="2400" b="0" i="1" dirty="0">
                <a:latin typeface="Bahnschrift" pitchFamily="34" charset="0"/>
              </a:rPr>
              <a:t>The Journal of ambulatory care management</a:t>
            </a:r>
            <a:r>
              <a:rPr lang="en-US" sz="2400" b="0" dirty="0">
                <a:latin typeface="Bahnschrift" pitchFamily="34" charset="0"/>
              </a:rPr>
              <a:t>, </a:t>
            </a:r>
            <a:r>
              <a:rPr lang="en-US" sz="2400" b="0" i="1" dirty="0">
                <a:latin typeface="Bahnschrift" pitchFamily="34" charset="0"/>
              </a:rPr>
              <a:t>43</a:t>
            </a:r>
            <a:r>
              <a:rPr lang="en-US" sz="2400" b="0" dirty="0">
                <a:latin typeface="Bahnschrift" pitchFamily="34" charset="0"/>
              </a:rPr>
              <a:t>(1), 41-54.</a:t>
            </a:r>
          </a:p>
          <a:p>
            <a:endParaRPr lang="en-US" sz="2400" b="0" dirty="0">
              <a:latin typeface="Bahnschrift" pitchFamily="34" charset="0"/>
            </a:endParaRPr>
          </a:p>
        </p:txBody>
      </p:sp>
      <p:sp>
        <p:nvSpPr>
          <p:cNvPr id="4" name="Slide Number Placeholder 3"/>
          <p:cNvSpPr>
            <a:spLocks noGrp="1"/>
          </p:cNvSpPr>
          <p:nvPr>
            <p:ph type="sldNum" sz="quarter" idx="12"/>
          </p:nvPr>
        </p:nvSpPr>
        <p:spPr/>
        <p:txBody>
          <a:bodyPr/>
          <a:lstStyle/>
          <a:p>
            <a:fld id="{6B7ACADC-F79F-4EC2-A4B4-D3A1617A8955}" type="slidenum">
              <a:rPr lang="en-US" smtClean="0"/>
              <a:t>8</a:t>
            </a:fld>
            <a:endParaRPr lang="en-US"/>
          </a:p>
        </p:txBody>
      </p:sp>
    </p:spTree>
    <p:extLst>
      <p:ext uri="{BB962C8B-B14F-4D97-AF65-F5344CB8AC3E}">
        <p14:creationId xmlns:p14="http://schemas.microsoft.com/office/powerpoint/2010/main" val="1409190439"/>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Angles">
  <a:themeElements>
    <a:clrScheme name="Angles">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Angles</Template>
  <TotalTime>40</TotalTime>
  <Words>469</Words>
  <Application>Microsoft Office PowerPoint</Application>
  <PresentationFormat>On-screen Show (4:3)</PresentationFormat>
  <Paragraphs>26</Paragraphs>
  <Slides>8</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vt:i4>
      </vt:variant>
    </vt:vector>
  </HeadingPairs>
  <TitlesOfParts>
    <vt:vector size="15" baseType="lpstr">
      <vt:lpstr>Arial</vt:lpstr>
      <vt:lpstr>Bahnschrift</vt:lpstr>
      <vt:lpstr>Calibri</vt:lpstr>
      <vt:lpstr>Franklin Gothic Book</vt:lpstr>
      <vt:lpstr>Franklin Gothic Medium</vt:lpstr>
      <vt:lpstr>Wingdings</vt:lpstr>
      <vt:lpstr>Angles</vt:lpstr>
      <vt:lpstr>Government expenditure on health care.</vt:lpstr>
      <vt:lpstr>Government expenditure in u.s</vt:lpstr>
      <vt:lpstr>GOVERNMENT EXPENDITURE ON HEALTH CENTRES. </vt:lpstr>
      <vt:lpstr>Heath expenditure in united states annually.</vt:lpstr>
      <vt:lpstr>Heath expenditure in united states annually</vt:lpstr>
      <vt:lpstr>A chart of health centres expenditure in 2019</vt:lpstr>
      <vt:lpstr>The 10 Essential Public Health Services</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Government expenditure on health care.</dc:title>
  <dc:creator>Windows User</dc:creator>
  <cp:lastModifiedBy>User</cp:lastModifiedBy>
  <cp:revision>7</cp:revision>
  <dcterms:created xsi:type="dcterms:W3CDTF">2020-07-29T11:47:49Z</dcterms:created>
  <dcterms:modified xsi:type="dcterms:W3CDTF">2020-07-29T20:39:45Z</dcterms:modified>
</cp:coreProperties>
</file>